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3400" cy="7561263"/>
  <p:notesSz cx="6858000" cy="9144000"/>
  <p:defaultTextStyle>
    <a:defPPr>
      <a:defRPr lang="es-E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141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39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3440" autoAdjust="0"/>
  </p:normalViewPr>
  <p:slideViewPr>
    <p:cSldViewPr>
      <p:cViewPr varScale="1">
        <p:scale>
          <a:sx n="62" d="100"/>
          <a:sy n="62" d="100"/>
        </p:scale>
        <p:origin x="1096" y="56"/>
      </p:cViewPr>
      <p:guideLst>
        <p:guide orient="horz" pos="2382"/>
        <p:guide pos="14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D5D9-4541-4A2E-AA83-314615C8B266}" type="datetimeFigureOut">
              <a:rPr lang="es-ES" smtClean="0"/>
              <a:pPr/>
              <a:t>16/04/2025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DB67-2C88-43F0-AF3B-8733CF39E9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D5D9-4541-4A2E-AA83-314615C8B266}" type="datetimeFigureOut">
              <a:rPr lang="es-ES" smtClean="0"/>
              <a:pPr/>
              <a:t>16/04/2025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DB67-2C88-43F0-AF3B-8733CF39E9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D5D9-4541-4A2E-AA83-314615C8B266}" type="datetimeFigureOut">
              <a:rPr lang="es-ES" smtClean="0"/>
              <a:pPr/>
              <a:t>16/04/2025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DB67-2C88-43F0-AF3B-8733CF39E9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D5D9-4541-4A2E-AA83-314615C8B266}" type="datetimeFigureOut">
              <a:rPr lang="es-ES" smtClean="0"/>
              <a:pPr/>
              <a:t>16/04/2025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DB67-2C88-43F0-AF3B-8733CF39E9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D5D9-4541-4A2E-AA83-314615C8B266}" type="datetimeFigureOut">
              <a:rPr lang="es-ES" smtClean="0"/>
              <a:pPr/>
              <a:t>16/04/2025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DB67-2C88-43F0-AF3B-8733CF39E9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D5D9-4541-4A2E-AA83-314615C8B266}" type="datetimeFigureOut">
              <a:rPr lang="es-ES" smtClean="0"/>
              <a:pPr/>
              <a:t>16/04/2025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DB67-2C88-43F0-AF3B-8733CF39E9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D5D9-4541-4A2E-AA83-314615C8B266}" type="datetimeFigureOut">
              <a:rPr lang="es-ES" smtClean="0"/>
              <a:pPr/>
              <a:t>16/04/2025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DB67-2C88-43F0-AF3B-8733CF39E9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D5D9-4541-4A2E-AA83-314615C8B266}" type="datetimeFigureOut">
              <a:rPr lang="es-ES" smtClean="0"/>
              <a:pPr/>
              <a:t>16/04/2025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DB67-2C88-43F0-AF3B-8733CF39E9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D5D9-4541-4A2E-AA83-314615C8B266}" type="datetimeFigureOut">
              <a:rPr lang="es-ES" smtClean="0"/>
              <a:pPr/>
              <a:t>16/04/2025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DB67-2C88-43F0-AF3B-8733CF39E9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D5D9-4541-4A2E-AA83-314615C8B266}" type="datetimeFigureOut">
              <a:rPr lang="es-ES" smtClean="0"/>
              <a:pPr/>
              <a:t>16/04/2025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DB67-2C88-43F0-AF3B-8733CF39E9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D5D9-4541-4A2E-AA83-314615C8B266}" type="datetimeFigureOut">
              <a:rPr lang="es-ES" smtClean="0"/>
              <a:pPr/>
              <a:t>16/04/2025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DB67-2C88-43F0-AF3B-8733CF39E9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8D5D9-4541-4A2E-AA83-314615C8B266}" type="datetimeFigureOut">
              <a:rPr lang="es-ES" smtClean="0"/>
              <a:pPr/>
              <a:t>16/04/2025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9DB67-2C88-43F0-AF3B-8733CF39E9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ciencias.unizar.es/semana-de-inmersion-en-ciencias" TargetMode="External"/><Relationship Id="rId7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hyperlink" Target="http://ciencias.unizar.es/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iencias.unizar.es/semana-de-inmersion-en-ciencias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gde\Escritorio\VIC_\VIC_9\CRISTINA_doc\POWER\Semana de Inmersión\Images\fondo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7"/>
            <a:ext cx="10688638" cy="756285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5478818" y="5588097"/>
            <a:ext cx="2714644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lnSpc>
                <a:spcPts val="2200"/>
              </a:lnSpc>
            </a:pPr>
            <a:r>
              <a:rPr lang="es-ES" sz="1300" dirty="0">
                <a:solidFill>
                  <a:srgbClr val="02396C"/>
                </a:solidFill>
                <a:latin typeface="Futura Hv" pitchFamily="34" charset="0"/>
              </a:rPr>
              <a:t>Del 9</a:t>
            </a:r>
            <a:r>
              <a:rPr lang="es-ES" sz="1300" dirty="0" smtClean="0">
                <a:solidFill>
                  <a:srgbClr val="02396C"/>
                </a:solidFill>
                <a:latin typeface="Futura Hv" pitchFamily="34" charset="0"/>
              </a:rPr>
              <a:t> </a:t>
            </a:r>
            <a:r>
              <a:rPr lang="es-ES" sz="1300" dirty="0">
                <a:solidFill>
                  <a:srgbClr val="02396C"/>
                </a:solidFill>
                <a:latin typeface="Futura Hv" pitchFamily="34" charset="0"/>
              </a:rPr>
              <a:t>al </a:t>
            </a:r>
            <a:r>
              <a:rPr lang="es-ES" sz="1300" dirty="0" smtClean="0">
                <a:solidFill>
                  <a:srgbClr val="02396C"/>
                </a:solidFill>
                <a:latin typeface="Futura Hv" pitchFamily="34" charset="0"/>
              </a:rPr>
              <a:t>13 </a:t>
            </a:r>
            <a:r>
              <a:rPr lang="es-ES" sz="1300" dirty="0">
                <a:solidFill>
                  <a:srgbClr val="02396C"/>
                </a:solidFill>
                <a:latin typeface="Futura Hv" pitchFamily="34" charset="0"/>
              </a:rPr>
              <a:t>de junio</a:t>
            </a:r>
          </a:p>
          <a:p>
            <a:pPr marL="342900" indent="-342900" algn="ctr">
              <a:lnSpc>
                <a:spcPts val="2200"/>
              </a:lnSpc>
            </a:pPr>
            <a:r>
              <a:rPr lang="es-ES" sz="1300" dirty="0">
                <a:solidFill>
                  <a:srgbClr val="02396C"/>
                </a:solidFill>
                <a:latin typeface="Futura Hv" pitchFamily="34" charset="0"/>
              </a:rPr>
              <a:t>Para alumnos de </a:t>
            </a:r>
          </a:p>
          <a:p>
            <a:pPr marL="342900" indent="-342900" algn="ctr">
              <a:lnSpc>
                <a:spcPts val="2200"/>
              </a:lnSpc>
            </a:pPr>
            <a:r>
              <a:rPr lang="es-ES" sz="1300" dirty="0">
                <a:solidFill>
                  <a:srgbClr val="02396C"/>
                </a:solidFill>
                <a:latin typeface="Futura Hv" pitchFamily="34" charset="0"/>
              </a:rPr>
              <a:t>4º de ESO y </a:t>
            </a:r>
          </a:p>
          <a:p>
            <a:pPr marL="342900" indent="-342900" algn="ctr">
              <a:lnSpc>
                <a:spcPts val="2200"/>
              </a:lnSpc>
            </a:pPr>
            <a:r>
              <a:rPr lang="es-ES" sz="1300" dirty="0">
                <a:solidFill>
                  <a:srgbClr val="02396C"/>
                </a:solidFill>
                <a:latin typeface="Futura Hv" pitchFamily="34" charset="0"/>
              </a:rPr>
              <a:t>1º de Bachillerato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8861788" y="2753355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800" b="1" dirty="0">
                <a:solidFill>
                  <a:srgbClr val="02396C"/>
                </a:solidFill>
                <a:latin typeface="Futura Hv" pitchFamily="34" charset="0"/>
              </a:rPr>
              <a:t>5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17478" y="1923243"/>
            <a:ext cx="4569182" cy="2160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s-ES_tradnl" sz="1700" baseline="30000" dirty="0">
                <a:solidFill>
                  <a:srgbClr val="02396C"/>
                </a:solidFill>
                <a:latin typeface="Century Gothic" pitchFamily="34" charset="0"/>
              </a:rPr>
              <a:t>Más información en:</a:t>
            </a:r>
          </a:p>
          <a:p>
            <a:pPr>
              <a:lnSpc>
                <a:spcPts val="1800"/>
              </a:lnSpc>
            </a:pPr>
            <a:r>
              <a:rPr lang="es-ES_tradnl" sz="1700" b="1" baseline="30000" dirty="0">
                <a:solidFill>
                  <a:srgbClr val="02396C"/>
                </a:solidFill>
                <a:latin typeface="Century Gothic" pitchFamily="34" charset="0"/>
                <a:hlinkClick r:id="rId3"/>
              </a:rPr>
              <a:t>https://</a:t>
            </a:r>
            <a:r>
              <a:rPr lang="es-ES_tradnl" sz="1700" b="1" baseline="30000" dirty="0" smtClean="0">
                <a:solidFill>
                  <a:srgbClr val="02396C"/>
                </a:solidFill>
                <a:latin typeface="Century Gothic" pitchFamily="34" charset="0"/>
                <a:hlinkClick r:id="rId3"/>
              </a:rPr>
              <a:t>ciencias.unizar.es/semana-de-inmersion-en-ciencias</a:t>
            </a:r>
            <a:r>
              <a:rPr lang="es-ES_tradnl" sz="1700" b="1" baseline="30000" dirty="0" smtClean="0">
                <a:solidFill>
                  <a:srgbClr val="02396C"/>
                </a:solidFill>
                <a:latin typeface="Century Gothic" pitchFamily="34" charset="0"/>
              </a:rPr>
              <a:t> </a:t>
            </a:r>
            <a:endParaRPr lang="es-ES_tradnl" sz="1700" b="1" baseline="30000" dirty="0">
              <a:solidFill>
                <a:srgbClr val="02396C"/>
              </a:solidFill>
              <a:latin typeface="Century Gothic" pitchFamily="34" charset="0"/>
            </a:endParaRPr>
          </a:p>
          <a:p>
            <a:pPr>
              <a:lnSpc>
                <a:spcPts val="1800"/>
              </a:lnSpc>
            </a:pPr>
            <a:r>
              <a:rPr lang="es-ES_tradnl" sz="1700" b="1" baseline="30000" dirty="0">
                <a:solidFill>
                  <a:srgbClr val="02396C"/>
                </a:solidFill>
                <a:latin typeface="Century Gothic" pitchFamily="34" charset="0"/>
              </a:rPr>
              <a:t>FACULTAD DE CIENCIAS</a:t>
            </a:r>
          </a:p>
          <a:p>
            <a:pPr>
              <a:lnSpc>
                <a:spcPts val="1800"/>
              </a:lnSpc>
            </a:pPr>
            <a:r>
              <a:rPr lang="es-ES_tradnl" sz="1700" b="1" baseline="30000" dirty="0">
                <a:solidFill>
                  <a:srgbClr val="02396C"/>
                </a:solidFill>
                <a:latin typeface="Century Gothic" pitchFamily="34" charset="0"/>
              </a:rPr>
              <a:t>UNIVERSIDAD DE ZARAGOZA</a:t>
            </a:r>
          </a:p>
          <a:p>
            <a:pPr>
              <a:lnSpc>
                <a:spcPts val="1800"/>
              </a:lnSpc>
            </a:pPr>
            <a:r>
              <a:rPr lang="es-ES_tradnl" sz="1700" baseline="30000" dirty="0">
                <a:solidFill>
                  <a:srgbClr val="02396C"/>
                </a:solidFill>
                <a:latin typeface="Century Gothic" pitchFamily="34" charset="0"/>
              </a:rPr>
              <a:t>C/ Pedro </a:t>
            </a:r>
            <a:r>
              <a:rPr lang="es-ES_tradnl" sz="1700" baseline="30000" dirty="0" err="1">
                <a:solidFill>
                  <a:srgbClr val="02396C"/>
                </a:solidFill>
                <a:latin typeface="Century Gothic" pitchFamily="34" charset="0"/>
              </a:rPr>
              <a:t>Cerbuna</a:t>
            </a:r>
            <a:r>
              <a:rPr lang="es-ES_tradnl" sz="1700" baseline="30000" dirty="0">
                <a:solidFill>
                  <a:srgbClr val="02396C"/>
                </a:solidFill>
                <a:latin typeface="Century Gothic" pitchFamily="34" charset="0"/>
              </a:rPr>
              <a:t>, 12</a:t>
            </a:r>
          </a:p>
          <a:p>
            <a:pPr>
              <a:lnSpc>
                <a:spcPts val="1800"/>
              </a:lnSpc>
            </a:pPr>
            <a:r>
              <a:rPr lang="es-ES_tradnl" sz="1700" baseline="30000" dirty="0">
                <a:solidFill>
                  <a:srgbClr val="02396C"/>
                </a:solidFill>
                <a:latin typeface="Century Gothic" pitchFamily="34" charset="0"/>
              </a:rPr>
              <a:t>50009 Zaragoza</a:t>
            </a:r>
          </a:p>
          <a:p>
            <a:pPr>
              <a:lnSpc>
                <a:spcPts val="1800"/>
              </a:lnSpc>
            </a:pPr>
            <a:r>
              <a:rPr lang="es-ES_tradnl" sz="1700" baseline="30000" dirty="0">
                <a:solidFill>
                  <a:srgbClr val="02396C"/>
                </a:solidFill>
                <a:latin typeface="Century Gothic" pitchFamily="34" charset="0"/>
              </a:rPr>
              <a:t>976 761295</a:t>
            </a:r>
          </a:p>
          <a:p>
            <a:pPr>
              <a:lnSpc>
                <a:spcPts val="1800"/>
              </a:lnSpc>
            </a:pPr>
            <a:endParaRPr lang="es-ES_tradnl" sz="1700" baseline="30000" dirty="0">
              <a:solidFill>
                <a:srgbClr val="02396C"/>
              </a:solidFill>
              <a:latin typeface="Century Gothic" pitchFamily="34" charset="0"/>
            </a:endParaRPr>
          </a:p>
          <a:p>
            <a:pPr>
              <a:lnSpc>
                <a:spcPts val="1800"/>
              </a:lnSpc>
            </a:pPr>
            <a:r>
              <a:rPr lang="es-ES_tradnl" sz="1700" b="1" baseline="30000" dirty="0">
                <a:solidFill>
                  <a:srgbClr val="02396C"/>
                </a:solidFill>
                <a:latin typeface="Century Gothic" pitchFamily="34" charset="0"/>
                <a:hlinkClick r:id="rId4"/>
              </a:rPr>
              <a:t>http://</a:t>
            </a:r>
            <a:r>
              <a:rPr lang="es-ES_tradnl" sz="1700" b="1" baseline="30000" dirty="0" smtClean="0">
                <a:solidFill>
                  <a:srgbClr val="02396C"/>
                </a:solidFill>
                <a:latin typeface="Century Gothic" pitchFamily="34" charset="0"/>
                <a:hlinkClick r:id="rId4"/>
              </a:rPr>
              <a:t>ciencias.unizar.es</a:t>
            </a:r>
            <a:r>
              <a:rPr lang="es-ES_tradnl" sz="1700" b="1" baseline="30000" dirty="0" smtClean="0">
                <a:solidFill>
                  <a:srgbClr val="02396C"/>
                </a:solidFill>
                <a:latin typeface="Century Gothic" pitchFamily="34" charset="0"/>
              </a:rPr>
              <a:t> </a:t>
            </a:r>
            <a:endParaRPr lang="es-ES" sz="1700" dirty="0">
              <a:solidFill>
                <a:srgbClr val="02396C"/>
              </a:solidFill>
              <a:latin typeface="Century Gothic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87061" y="2844527"/>
            <a:ext cx="274728" cy="32991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7887" y="6167863"/>
            <a:ext cx="4889926" cy="565134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18108" y="6752767"/>
            <a:ext cx="5071334" cy="808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116" y="6707756"/>
            <a:ext cx="3337201" cy="660284"/>
          </a:xfrm>
          <a:prstGeom prst="rect">
            <a:avLst/>
          </a:prstGeom>
        </p:spPr>
      </p:pic>
      <p:pic>
        <p:nvPicPr>
          <p:cNvPr id="12" name="Imagen 2">
            <a:extLst>
              <a:ext uri="{FF2B5EF4-FFF2-40B4-BE49-F238E27FC236}">
                <a16:creationId xmlns:a16="http://schemas.microsoft.com/office/drawing/2014/main" id="{F4A71C4E-BA4A-3746-B1F8-D3B80C687F9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425" y="6855920"/>
            <a:ext cx="1437936" cy="237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FA6A089A-4DE4-FA45-8981-EDF3A34AA0D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840" y="6803110"/>
            <a:ext cx="828952" cy="282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gde\Escritorio\VIC_\VIC_9\CRISTINA_doc\POWER\Semana de Inmersión\Images\fondo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937" y="0"/>
            <a:ext cx="10701337" cy="7562850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346040" y="1356585"/>
            <a:ext cx="4714908" cy="1318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700" b="1" baseline="30000" dirty="0">
                <a:solidFill>
                  <a:srgbClr val="02396C"/>
                </a:solidFill>
                <a:latin typeface="Century Gothic" pitchFamily="34" charset="0"/>
              </a:rPr>
              <a:t>DESCRIPCIÓN DE LAS ACTIVIDADES</a:t>
            </a:r>
          </a:p>
          <a:p>
            <a:pPr>
              <a:spcBef>
                <a:spcPts val="600"/>
              </a:spcBef>
            </a:pP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Los </a:t>
            </a: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participantes podrán </a:t>
            </a: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conocer durante una semana el trabajo que los científicos desarrollan en los diferentes departamentos de la Facultad, realizando diversas actividades en los laboratorios y lugares de trabajo.</a:t>
            </a:r>
          </a:p>
          <a:p>
            <a:endParaRPr lang="es-ES" sz="1800" dirty="0">
              <a:solidFill>
                <a:srgbClr val="02396C"/>
              </a:solidFill>
              <a:latin typeface="Century Gothic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46040" y="4140671"/>
            <a:ext cx="4857784" cy="311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700" b="1" baseline="30000" dirty="0" smtClean="0">
                <a:solidFill>
                  <a:srgbClr val="02396C"/>
                </a:solidFill>
                <a:latin typeface="Century Gothic" pitchFamily="34" charset="0"/>
              </a:rPr>
              <a:t>PROGRAMA</a:t>
            </a:r>
          </a:p>
          <a:p>
            <a:endParaRPr lang="es-ES_tradnl" sz="700" b="1" baseline="30000" dirty="0">
              <a:solidFill>
                <a:srgbClr val="02396C"/>
              </a:solidFill>
              <a:latin typeface="Century Gothic" pitchFamily="34" charset="0"/>
            </a:endParaRPr>
          </a:p>
          <a:p>
            <a:r>
              <a:rPr lang="es-ES_tradnl" sz="1700" b="1" baseline="30000" dirty="0">
                <a:solidFill>
                  <a:srgbClr val="02396C"/>
                </a:solidFill>
                <a:latin typeface="Century Gothic" pitchFamily="34" charset="0"/>
              </a:rPr>
              <a:t>Lunes 9</a:t>
            </a:r>
            <a:r>
              <a:rPr lang="es-ES_tradnl" sz="1700" b="1" baseline="30000" dirty="0" smtClean="0">
                <a:solidFill>
                  <a:srgbClr val="02396C"/>
                </a:solidFill>
                <a:latin typeface="Century Gothic" pitchFamily="34" charset="0"/>
              </a:rPr>
              <a:t> </a:t>
            </a:r>
            <a:r>
              <a:rPr lang="es-ES_tradnl" sz="1700" b="1" baseline="30000" dirty="0">
                <a:solidFill>
                  <a:srgbClr val="02396C"/>
                </a:solidFill>
                <a:latin typeface="Century Gothic" pitchFamily="34" charset="0"/>
              </a:rPr>
              <a:t>junio:</a:t>
            </a:r>
          </a:p>
          <a:p>
            <a:pPr>
              <a:spcBef>
                <a:spcPts val="600"/>
              </a:spcBef>
            </a:pP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16 h</a:t>
            </a: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: recepción de los participantes en </a:t>
            </a: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el Salón de Actos del Edificio C (Geología) de la Facultad </a:t>
            </a: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de Ciencias. Distribución por secciones.</a:t>
            </a:r>
          </a:p>
          <a:p>
            <a:pPr>
              <a:spcBef>
                <a:spcPts val="600"/>
              </a:spcBef>
            </a:pPr>
            <a:r>
              <a:rPr lang="es-ES" sz="1700" baseline="30000" smtClean="0">
                <a:solidFill>
                  <a:srgbClr val="02396C"/>
                </a:solidFill>
                <a:latin typeface="Century Gothic" pitchFamily="34" charset="0"/>
              </a:rPr>
              <a:t>16:30-20 </a:t>
            </a: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h</a:t>
            </a: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: actividades en los departamentos, por </a:t>
            </a: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secciones</a:t>
            </a:r>
          </a:p>
          <a:p>
            <a:pPr>
              <a:spcBef>
                <a:spcPts val="600"/>
              </a:spcBef>
            </a:pPr>
            <a:endParaRPr lang="es-ES" sz="700" baseline="30000" dirty="0">
              <a:solidFill>
                <a:srgbClr val="02396C"/>
              </a:solidFill>
              <a:latin typeface="Century Gothic" pitchFamily="34" charset="0"/>
            </a:endParaRPr>
          </a:p>
          <a:p>
            <a:r>
              <a:rPr lang="es-ES" sz="1700" b="1" baseline="30000" dirty="0">
                <a:solidFill>
                  <a:srgbClr val="02396C"/>
                </a:solidFill>
                <a:latin typeface="Century Gothic" pitchFamily="34" charset="0"/>
              </a:rPr>
              <a:t>Martes </a:t>
            </a:r>
            <a:r>
              <a:rPr lang="es-ES" sz="1700" b="1" baseline="30000" dirty="0" smtClean="0">
                <a:solidFill>
                  <a:srgbClr val="02396C"/>
                </a:solidFill>
                <a:latin typeface="Century Gothic" pitchFamily="34" charset="0"/>
              </a:rPr>
              <a:t>10, </a:t>
            </a:r>
            <a:r>
              <a:rPr lang="es-ES" sz="1700" b="1" baseline="30000" dirty="0">
                <a:solidFill>
                  <a:srgbClr val="02396C"/>
                </a:solidFill>
                <a:latin typeface="Century Gothic" pitchFamily="34" charset="0"/>
              </a:rPr>
              <a:t>miércoles </a:t>
            </a:r>
            <a:r>
              <a:rPr lang="es-ES" sz="1700" b="1" baseline="30000" dirty="0" smtClean="0">
                <a:solidFill>
                  <a:srgbClr val="02396C"/>
                </a:solidFill>
                <a:latin typeface="Century Gothic" pitchFamily="34" charset="0"/>
              </a:rPr>
              <a:t>11 </a:t>
            </a:r>
            <a:r>
              <a:rPr lang="es-ES" sz="1700" b="1" baseline="30000" dirty="0">
                <a:solidFill>
                  <a:srgbClr val="02396C"/>
                </a:solidFill>
                <a:latin typeface="Century Gothic" pitchFamily="34" charset="0"/>
              </a:rPr>
              <a:t>y jueves </a:t>
            </a:r>
            <a:r>
              <a:rPr lang="es-ES" sz="1700" b="1" baseline="30000" dirty="0" smtClean="0">
                <a:solidFill>
                  <a:srgbClr val="02396C"/>
                </a:solidFill>
                <a:latin typeface="Century Gothic" pitchFamily="34" charset="0"/>
              </a:rPr>
              <a:t>12</a:t>
            </a:r>
            <a:r>
              <a:rPr lang="es-ES" sz="1700" b="1" dirty="0" smtClean="0">
                <a:solidFill>
                  <a:srgbClr val="02396C"/>
                </a:solidFill>
                <a:latin typeface="Century Gothic" pitchFamily="34" charset="0"/>
              </a:rPr>
              <a:t> </a:t>
            </a:r>
            <a:r>
              <a:rPr lang="es-ES" sz="1700" b="1" baseline="30000" dirty="0" smtClean="0">
                <a:solidFill>
                  <a:srgbClr val="02396C"/>
                </a:solidFill>
                <a:latin typeface="Century Gothic" pitchFamily="34" charset="0"/>
              </a:rPr>
              <a:t>de junio:</a:t>
            </a:r>
            <a:endParaRPr lang="es-ES" sz="1700" b="1" baseline="30000" dirty="0">
              <a:solidFill>
                <a:srgbClr val="02396C"/>
              </a:solidFill>
              <a:latin typeface="Century Gothic" pitchFamily="34" charset="0"/>
            </a:endParaRPr>
          </a:p>
          <a:p>
            <a:pPr>
              <a:spcBef>
                <a:spcPts val="600"/>
              </a:spcBef>
            </a:pP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Hasta 14 h</a:t>
            </a: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: actividades en los departamentos, por </a:t>
            </a: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secciones.</a:t>
            </a:r>
          </a:p>
          <a:p>
            <a:pPr>
              <a:spcBef>
                <a:spcPts val="600"/>
              </a:spcBef>
            </a:pPr>
            <a:endParaRPr lang="es-ES" sz="700" baseline="30000" dirty="0" smtClean="0">
              <a:solidFill>
                <a:srgbClr val="02396C"/>
              </a:solidFill>
              <a:latin typeface="Century Gothic" pitchFamily="34" charset="0"/>
            </a:endParaRPr>
          </a:p>
          <a:p>
            <a:r>
              <a:rPr lang="es-ES_tradnl" sz="1700" b="1" baseline="30000" dirty="0" smtClean="0">
                <a:solidFill>
                  <a:srgbClr val="02396C"/>
                </a:solidFill>
                <a:latin typeface="Century Gothic" pitchFamily="34" charset="0"/>
              </a:rPr>
              <a:t>Viernes 13 </a:t>
            </a:r>
            <a:r>
              <a:rPr lang="es-ES_tradnl" sz="1700" b="1" baseline="30000" dirty="0">
                <a:solidFill>
                  <a:srgbClr val="02396C"/>
                </a:solidFill>
                <a:latin typeface="Century Gothic" pitchFamily="34" charset="0"/>
              </a:rPr>
              <a:t>junio:</a:t>
            </a:r>
          </a:p>
          <a:p>
            <a:pPr>
              <a:spcBef>
                <a:spcPts val="600"/>
              </a:spcBef>
            </a:pP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Hasta 13 h</a:t>
            </a: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: actividades en los departamentos, por secciones.</a:t>
            </a:r>
          </a:p>
          <a:p>
            <a:pPr>
              <a:spcBef>
                <a:spcPts val="600"/>
              </a:spcBef>
            </a:pP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13 h</a:t>
            </a: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: acto de clausura en </a:t>
            </a: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el Aula Magna de la Facultad </a:t>
            </a: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de Ciencias </a:t>
            </a: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(Edificio A) y </a:t>
            </a: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reparto de certificados acreditativos</a:t>
            </a: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.</a:t>
            </a:r>
            <a:endParaRPr lang="es-ES" sz="1700" baseline="30000" dirty="0">
              <a:solidFill>
                <a:srgbClr val="02396C"/>
              </a:solidFill>
              <a:latin typeface="Century Gothic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14925" y="1916648"/>
            <a:ext cx="4714908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sz="1700" baseline="30000" dirty="0" smtClean="0">
              <a:solidFill>
                <a:srgbClr val="02396C"/>
              </a:solidFill>
              <a:latin typeface="Century Gothic" pitchFamily="34" charset="0"/>
            </a:endParaRPr>
          </a:p>
          <a:p>
            <a:r>
              <a:rPr lang="es-ES_tradnl" sz="1700" b="1" baseline="30000" dirty="0" smtClean="0">
                <a:solidFill>
                  <a:srgbClr val="02396C"/>
                </a:solidFill>
                <a:latin typeface="Century Gothic" pitchFamily="34" charset="0"/>
              </a:rPr>
              <a:t>CONFIRMACIÓN</a:t>
            </a:r>
            <a:endParaRPr lang="es-ES_tradnl" sz="1700" b="1" baseline="30000" dirty="0">
              <a:solidFill>
                <a:srgbClr val="02396C"/>
              </a:solidFill>
              <a:latin typeface="Century Gothic" pitchFamily="34" charset="0"/>
            </a:endParaRPr>
          </a:p>
          <a:p>
            <a:pPr>
              <a:spcBef>
                <a:spcPts val="600"/>
              </a:spcBef>
            </a:pP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Todos los </a:t>
            </a: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estudiante</a:t>
            </a: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s </a:t>
            </a: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que vayan a participar en la Semana de Inmersión deberán enviar la confirmación de participación.</a:t>
            </a:r>
          </a:p>
          <a:p>
            <a:endParaRPr lang="es-ES" sz="1800" dirty="0">
              <a:solidFill>
                <a:srgbClr val="02396C"/>
              </a:solidFill>
              <a:latin typeface="Century Gothic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414925" y="2916535"/>
            <a:ext cx="4357718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700" b="1" baseline="30000" dirty="0">
                <a:solidFill>
                  <a:srgbClr val="02396C"/>
                </a:solidFill>
                <a:latin typeface="Century Gothic" pitchFamily="34" charset="0"/>
              </a:rPr>
              <a:t>AUTORIZACIÓN</a:t>
            </a:r>
          </a:p>
          <a:p>
            <a:pPr>
              <a:spcBef>
                <a:spcPts val="600"/>
              </a:spcBef>
            </a:pP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Todos los </a:t>
            </a: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estudiantes</a:t>
            </a: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 </a:t>
            </a: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que vayan a participar en la Semana de Inmersión </a:t>
            </a: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deberán enviar o </a:t>
            </a: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traer la autorización firmada de padres o tutores. Los </a:t>
            </a: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estudiantes</a:t>
            </a: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 </a:t>
            </a: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de la sección de Geología deberán </a:t>
            </a:r>
            <a:r>
              <a:rPr lang="es-ES" sz="1700" baseline="30000" dirty="0" smtClean="0">
                <a:solidFill>
                  <a:srgbClr val="02396C"/>
                </a:solidFill>
                <a:latin typeface="Century Gothic" pitchFamily="34" charset="0"/>
              </a:rPr>
              <a:t>aportar, </a:t>
            </a:r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además, la autorización para la práctica de campo.</a:t>
            </a:r>
          </a:p>
          <a:p>
            <a:endParaRPr lang="es-ES" sz="1800" dirty="0">
              <a:solidFill>
                <a:srgbClr val="02396C"/>
              </a:solidFill>
              <a:latin typeface="Century Gothic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89576" y="6282908"/>
            <a:ext cx="4500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700" baseline="30000" dirty="0">
                <a:solidFill>
                  <a:srgbClr val="02396C"/>
                </a:solidFill>
                <a:latin typeface="Century Gothic" pitchFamily="34" charset="0"/>
              </a:rPr>
              <a:t>Todo los impresos (autorizaciones y confirmación) se encuentran en el apartado Semana de Inmersión de la web de la Facultad de Ciencias para poderlos descargar:</a:t>
            </a:r>
          </a:p>
          <a:p>
            <a:pPr>
              <a:spcBef>
                <a:spcPts val="600"/>
              </a:spcBef>
            </a:pPr>
            <a:r>
              <a:rPr lang="es-ES" sz="1700" b="1" baseline="30000" dirty="0">
                <a:solidFill>
                  <a:srgbClr val="02396C"/>
                </a:solidFill>
                <a:latin typeface="Century Gothic" pitchFamily="34" charset="0"/>
                <a:hlinkClick r:id="rId3"/>
              </a:rPr>
              <a:t>https://</a:t>
            </a:r>
            <a:r>
              <a:rPr lang="es-ES" sz="1700" b="1" baseline="30000" dirty="0" smtClean="0">
                <a:solidFill>
                  <a:srgbClr val="02396C"/>
                </a:solidFill>
                <a:latin typeface="Century Gothic" pitchFamily="34" charset="0"/>
                <a:hlinkClick r:id="rId3"/>
              </a:rPr>
              <a:t>ciencias.unizar.es/semana-de-inmersion-en-ciencias</a:t>
            </a:r>
            <a:r>
              <a:rPr lang="es-ES" sz="1700" b="1" baseline="30000" dirty="0" smtClean="0">
                <a:solidFill>
                  <a:srgbClr val="02396C"/>
                </a:solidFill>
                <a:latin typeface="Century Gothic" pitchFamily="34" charset="0"/>
              </a:rPr>
              <a:t> </a:t>
            </a:r>
            <a:endParaRPr lang="es-ES" sz="1800" dirty="0">
              <a:solidFill>
                <a:srgbClr val="02396C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282</Words>
  <Application>Microsoft Office PowerPoint</Application>
  <PresentationFormat>Personalizado</PresentationFormat>
  <Paragraphs>35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Futura Hv</vt:lpstr>
      <vt:lpstr>Tema de Office</vt:lpstr>
      <vt:lpstr>Presentación de PowerPoint</vt:lpstr>
      <vt:lpstr>Presentación de PowerPoint</vt:lpstr>
    </vt:vector>
  </TitlesOfParts>
  <Manager/>
  <Company>Universidad de Zaragoza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gde</dc:creator>
  <cp:keywords/>
  <dc:description/>
  <cp:lastModifiedBy>Susana Cebrián</cp:lastModifiedBy>
  <cp:revision>41</cp:revision>
  <cp:lastPrinted>2023-04-12T16:57:13Z</cp:lastPrinted>
  <dcterms:created xsi:type="dcterms:W3CDTF">2019-04-10T10:29:27Z</dcterms:created>
  <dcterms:modified xsi:type="dcterms:W3CDTF">2025-04-16T10:17:07Z</dcterms:modified>
  <cp:category/>
</cp:coreProperties>
</file>